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Campaign Funnel</c:v>
                </c:pt>
              </c:strCache>
            </c:strRef>
          </c:tx>
          <c:spPr>
            <a:solidFill>
              <a:srgbClr val="00D4A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Profile Views</c:v>
                </c:pt>
                <c:pt idx="1">
                  <c:v>Invites Sent</c:v>
                </c:pt>
                <c:pt idx="2">
                  <c:v>Accepted</c:v>
                </c:pt>
                <c:pt idx="3">
                  <c:v>Messages</c:v>
                </c:pt>
                <c:pt idx="4">
                  <c:v>Replies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144</c:v>
                </c:pt>
                <c:pt idx="1">
                  <c:v>96</c:v>
                </c:pt>
                <c:pt idx="2">
                  <c:v>64</c:v>
                </c:pt>
                <c:pt idx="3">
                  <c:v>57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B-964E-871C-1896B75F26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C0C0D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solidFill>
          <a:srgbClr val="252540"/>
        </a:solidFill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61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01501"/>
          </a:xfrm>
          <a:prstGeom prst="rect">
            <a:avLst/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25426" y="1290638"/>
            <a:ext cx="6893147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600"/>
              </a:spcAft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 Outreach Results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1125426" y="2112913"/>
            <a:ext cx="689314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3000"/>
              </a:spcAft>
              <a:buNone/>
            </a:pPr>
            <a:r>
              <a:rPr lang="en-US" sz="2000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7-Day Campaign Performance Report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25426" y="2789188"/>
            <a:ext cx="689314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November 29 - December 5, 2024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063783" y="3633639"/>
            <a:ext cx="132237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66%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2063783" y="4208264"/>
            <a:ext cx="13223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400"/>
              </a:spcBef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Connection Rate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868175" y="3633639"/>
            <a:ext cx="132237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66.7%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868175" y="4208264"/>
            <a:ext cx="13223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400"/>
              </a:spcBef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 Rate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671716" y="3633639"/>
            <a:ext cx="1409203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5671716" y="4208264"/>
            <a:ext cx="140920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400"/>
              </a:spcBef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Conversations Started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301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Metrics Overview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7950" y="1290340"/>
            <a:ext cx="3550295" cy="0"/>
          </a:xfrm>
          <a:prstGeom prst="line">
            <a:avLst/>
          </a:prstGeom>
          <a:noFill/>
          <a:ln w="9525">
            <a:solidFill>
              <a:srgbClr val="2A2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7950" y="1003102"/>
            <a:ext cx="82065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Profile Views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761631" y="974527"/>
            <a:ext cx="30254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7950" y="1712416"/>
            <a:ext cx="3550295" cy="0"/>
          </a:xfrm>
          <a:prstGeom prst="line">
            <a:avLst/>
          </a:prstGeom>
          <a:noFill/>
          <a:ln w="9525">
            <a:solidFill>
              <a:srgbClr val="2A2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7950" y="1425178"/>
            <a:ext cx="74429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Invites Sent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60453" y="1396603"/>
            <a:ext cx="20174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7950" y="2134493"/>
            <a:ext cx="3550295" cy="0"/>
          </a:xfrm>
          <a:prstGeom prst="line">
            <a:avLst/>
          </a:prstGeom>
          <a:noFill/>
          <a:ln w="9525">
            <a:solidFill>
              <a:srgbClr val="2A2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7950" y="1847255"/>
            <a:ext cx="59386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860453" y="1818680"/>
            <a:ext cx="20174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7950" y="2556570"/>
            <a:ext cx="3550295" cy="0"/>
          </a:xfrm>
          <a:prstGeom prst="line">
            <a:avLst/>
          </a:prstGeom>
          <a:noFill/>
          <a:ln w="9525">
            <a:solidFill>
              <a:srgbClr val="2A2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7950" y="2269331"/>
            <a:ext cx="64926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860453" y="2240756"/>
            <a:ext cx="20174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07950" y="2978646"/>
            <a:ext cx="3550295" cy="0"/>
          </a:xfrm>
          <a:prstGeom prst="line">
            <a:avLst/>
          </a:prstGeom>
          <a:noFill/>
          <a:ln w="9525">
            <a:solidFill>
              <a:srgbClr val="2A2A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7950" y="2691408"/>
            <a:ext cx="4749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860453" y="2662833"/>
            <a:ext cx="20174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</a:t>
            </a:r>
            <a:endParaRPr lang="en-US" sz="1400" dirty="0"/>
          </a:p>
        </p:txBody>
      </p:sp>
      <p:graphicFrame>
        <p:nvGraphicFramePr>
          <p:cNvPr id="19" name="Chart 0"/>
          <p:cNvGraphicFramePr/>
          <p:nvPr/>
        </p:nvGraphicFramePr>
        <p:xfrm>
          <a:off x="4375696" y="873026"/>
          <a:ext cx="4260354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301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Performance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873026"/>
            <a:ext cx="3873550" cy="1311176"/>
          </a:xfrm>
          <a:prstGeom prst="roundRect">
            <a:avLst>
              <a:gd name="adj" fmla="val 7749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31763" y="873026"/>
            <a:ext cx="0" cy="1311176"/>
          </a:xfrm>
          <a:prstGeom prst="line">
            <a:avLst/>
          </a:prstGeom>
          <a:noFill/>
          <a:ln w="47625">
            <a:solidFill>
              <a:srgbClr val="00D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58726" y="1076176"/>
            <a:ext cx="348801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0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CONNECTION ACCEPTANCE RATE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58726" y="1295251"/>
            <a:ext cx="3488016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66.7%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758726" y="1838176"/>
            <a:ext cx="348801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600"/>
              </a:spcBef>
              <a:buNone/>
            </a:pPr>
            <a:r>
              <a:rPr lang="en-US" sz="10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 accepted / 96 sent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7950" y="2374702"/>
            <a:ext cx="3873550" cy="1311176"/>
          </a:xfrm>
          <a:prstGeom prst="roundRect">
            <a:avLst>
              <a:gd name="adj" fmla="val 7749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31763" y="2374702"/>
            <a:ext cx="0" cy="1311176"/>
          </a:xfrm>
          <a:prstGeom prst="line">
            <a:avLst/>
          </a:prstGeom>
          <a:noFill/>
          <a:ln w="47625">
            <a:solidFill>
              <a:srgbClr val="00D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58726" y="2577852"/>
            <a:ext cx="348801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0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 REPLY RATE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58726" y="2796927"/>
            <a:ext cx="3488016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66.7%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58726" y="3339852"/>
            <a:ext cx="348801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600"/>
              </a:spcBef>
              <a:buNone/>
            </a:pPr>
            <a:r>
              <a:rPr lang="en-US" sz="10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replies / 57 messages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62500" y="873026"/>
            <a:ext cx="3873550" cy="2304604"/>
          </a:xfrm>
          <a:prstGeom prst="roundRect">
            <a:avLst>
              <a:gd name="adj" fmla="val 4409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016401" y="1126927"/>
            <a:ext cx="3433063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Benchmarks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16401" y="1526977"/>
            <a:ext cx="13434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Connection Rate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900839" y="1526977"/>
            <a:ext cx="49093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20-30%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16401" y="1806327"/>
            <a:ext cx="133800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Connection Rate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986117" y="1806327"/>
            <a:ext cx="40395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66.7%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16401" y="2085677"/>
            <a:ext cx="98703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Reply Rate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978378" y="2085677"/>
            <a:ext cx="41184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5-15%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16401" y="2365028"/>
            <a:ext cx="98156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Reply Rate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986117" y="2365028"/>
            <a:ext cx="40395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66.7%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16401" y="2644378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Multiplier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220694" y="2644378"/>
            <a:ext cx="118468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2-4x Industry Avg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93650"/>
            <a:ext cx="8290661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Method Behind the Results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7950" y="1120676"/>
            <a:ext cx="1793974" cy="3705374"/>
          </a:xfrm>
          <a:prstGeom prst="roundRect">
            <a:avLst>
              <a:gd name="adj" fmla="val 5663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61851" y="1374577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90141" y="1447502"/>
            <a:ext cx="1009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61851" y="1882527"/>
            <a:ext cx="1311896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Intent-Based Targeting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61851" y="2428577"/>
            <a:ext cx="1311896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target prospects who already engage with content about their problems. They're primed before we reach out.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19375" y="1120676"/>
            <a:ext cx="1793974" cy="3705374"/>
          </a:xfrm>
          <a:prstGeom prst="roundRect">
            <a:avLst>
              <a:gd name="adj" fmla="val 5663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873276" y="1374577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001566" y="1447502"/>
            <a:ext cx="1009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873276" y="1882527"/>
            <a:ext cx="1311896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Human-First Messaging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873276" y="2428577"/>
            <a:ext cx="1311896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AI-sounding templates. Every message reads like a peer reaching out. Questions first, offers later.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30800" y="1120676"/>
            <a:ext cx="1793974" cy="3705374"/>
          </a:xfrm>
          <a:prstGeom prst="roundRect">
            <a:avLst>
              <a:gd name="adj" fmla="val 5663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984700" y="1374577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112990" y="1447502"/>
            <a:ext cx="1009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984700" y="1882527"/>
            <a:ext cx="1311896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Sequencing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84700" y="2428577"/>
            <a:ext cx="1311896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3-touch sequences timed for maximum response. Soft bumps, not spam. Respectful persistence.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842224" y="1120676"/>
            <a:ext cx="1793974" cy="3705374"/>
          </a:xfrm>
          <a:prstGeom prst="roundRect">
            <a:avLst>
              <a:gd name="adj" fmla="val 5663"/>
            </a:avLst>
          </a:prstGeom>
          <a:solidFill>
            <a:srgbClr val="2525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7096125" y="1374577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224415" y="1447502"/>
            <a:ext cx="1009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096125" y="1882527"/>
            <a:ext cx="13118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ICP Precision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96125" y="2219027"/>
            <a:ext cx="1311896" cy="1466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build detailed profiles of who buys. Demographics, psychographics, buying triggers. Quality over quantity.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758452" y="970211"/>
            <a:ext cx="5627096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Fill Your Calendar?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758452" y="1690836"/>
            <a:ext cx="5627096" cy="60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Aft>
                <a:spcPts val="4000"/>
              </a:spcAft>
              <a:buNone/>
            </a:pPr>
            <a:r>
              <a:rPr lang="en-US" sz="16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handle the outreach. You take the calls.</a:t>
            </a:r>
            <a:endParaRPr lang="en-US" sz="1600" dirty="0"/>
          </a:p>
          <a:p>
            <a:pPr marL="0" indent="0" algn="ctr">
              <a:lnSpc>
                <a:spcPts val="2400"/>
              </a:lnSpc>
              <a:spcAft>
                <a:spcPts val="4000"/>
              </a:spcAft>
              <a:buNone/>
            </a:pPr>
            <a:r>
              <a:rPr lang="en-US" sz="1600" dirty="0">
                <a:solidFill>
                  <a:srgbClr val="C0C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targeted connections per month. Replies in your inbox.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952452" y="2808089"/>
            <a:ext cx="3239095" cy="774502"/>
          </a:xfrm>
          <a:prstGeom prst="roundRect">
            <a:avLst>
              <a:gd name="adj" fmla="val 13118"/>
            </a:avLst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438171" y="3061990"/>
            <a:ext cx="226765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Strategy Call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758452" y="3963591"/>
            <a:ext cx="56270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3000"/>
              </a:spcBef>
              <a:buNone/>
            </a:pPr>
            <a:r>
              <a:rPr lang="en-US" sz="1400" dirty="0">
                <a:solidFill>
                  <a:srgbClr val="8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makeoutreach.com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5041999"/>
            <a:ext cx="9144000" cy="101501"/>
          </a:xfrm>
          <a:prstGeom prst="rect">
            <a:avLst/>
          </a:prstGeom>
          <a:solidFill>
            <a:srgbClr val="00D4A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218</Words>
  <Application>Microsoft Macintosh PowerPoint</Application>
  <PresentationFormat>On-screen Show (16:9)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LinkedIn Outreach Results - 7 Day Campaign</dc:title>
  <dc:subject>Campaign Performance Report</dc:subject>
  <dc:creator>MakeOutreach</dc:creator>
  <cp:lastModifiedBy>Quentin Daems</cp:lastModifiedBy>
  <cp:revision>2</cp:revision>
  <dcterms:created xsi:type="dcterms:W3CDTF">2025-12-05T12:48:18Z</dcterms:created>
  <dcterms:modified xsi:type="dcterms:W3CDTF">2025-12-05T12:54:12Z</dcterms:modified>
</cp:coreProperties>
</file>